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93168" y="399011"/>
            <a:ext cx="10511645" cy="856211"/>
          </a:xfrm>
        </p:spPr>
        <p:txBody>
          <a:bodyPr anchor="t">
            <a:noAutofit/>
          </a:bodyPr>
          <a:lstStyle/>
          <a:p>
            <a:r>
              <a:rPr lang="hu-HU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Az </a:t>
            </a:r>
            <a:r>
              <a:rPr lang="hu-HU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anyagok</a:t>
            </a:r>
            <a:r>
              <a:rPr lang="hu-HU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3600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érzékelhető</a:t>
            </a:r>
            <a:r>
              <a:rPr lang="hu-HU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tulajdonságai</a:t>
            </a:r>
            <a:endParaRPr lang="hu-HU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45424" y="1637607"/>
            <a:ext cx="9950335" cy="4729942"/>
          </a:xfrm>
          <a:noFill/>
        </p:spPr>
        <p:txBody>
          <a:bodyPr anchor="ctr">
            <a:normAutofit lnSpcReduction="10000"/>
          </a:bodyPr>
          <a:lstStyle/>
          <a:p>
            <a:pPr marL="228600" indent="-228600">
              <a:buAutoNum type="arabicPeriod"/>
            </a:pPr>
            <a:r>
              <a:rPr lang="hu-HU" sz="32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Szín </a:t>
            </a:r>
          </a:p>
          <a:p>
            <a:pPr marL="228600" indent="-228600">
              <a:buAutoNum type="arabicPeriod"/>
            </a:pPr>
            <a:r>
              <a:rPr lang="hu-HU" sz="32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Forma </a:t>
            </a:r>
            <a:r>
              <a:rPr lang="hu-HU" sz="3200" dirty="0" smtClean="0"/>
              <a:t>(kerek, szögletes)</a:t>
            </a:r>
          </a:p>
          <a:p>
            <a:pPr marL="228600" indent="-228600">
              <a:buAutoNum type="arabicPeriod"/>
            </a:pPr>
            <a:r>
              <a:rPr lang="hu-HU" sz="32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Szag</a:t>
            </a:r>
          </a:p>
          <a:p>
            <a:pPr marL="228600" indent="-228600">
              <a:buAutoNum type="arabicPeriod"/>
            </a:pPr>
            <a:r>
              <a:rPr lang="hu-HU" sz="32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Íz</a:t>
            </a:r>
          </a:p>
          <a:p>
            <a:pPr marL="228600" indent="-228600">
              <a:buAutoNum type="arabicPeriod"/>
            </a:pPr>
            <a:r>
              <a:rPr lang="hu-HU" sz="32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Felület</a:t>
            </a:r>
            <a:r>
              <a:rPr lang="hu-HU" sz="3200" u="sng" dirty="0" smtClean="0"/>
              <a:t> </a:t>
            </a:r>
            <a:r>
              <a:rPr lang="hu-HU" sz="3200" dirty="0" smtClean="0"/>
              <a:t>(sima, érdes)</a:t>
            </a:r>
          </a:p>
          <a:p>
            <a:pPr marL="228600" indent="-228600">
              <a:buAutoNum type="arabicPeriod"/>
            </a:pPr>
            <a:r>
              <a:rPr lang="hu-HU" sz="32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Halmazállapot</a:t>
            </a:r>
            <a:r>
              <a:rPr lang="hu-HU" sz="3200" dirty="0" smtClean="0"/>
              <a:t> (szilárd, folyékony, légnemű)</a:t>
            </a:r>
          </a:p>
          <a:p>
            <a:pPr marL="228600" indent="-228600">
              <a:buAutoNum type="arabicPeriod"/>
            </a:pPr>
            <a:r>
              <a:rPr lang="hu-HU" sz="32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Hőmérséklet</a:t>
            </a:r>
            <a:r>
              <a:rPr lang="hu-H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3200" dirty="0" smtClean="0"/>
              <a:t>(hideg, meleg)</a:t>
            </a:r>
          </a:p>
          <a:p>
            <a:pPr marL="228600" indent="-228600">
              <a:buAutoNum type="arabicPeriod"/>
            </a:pPr>
            <a:r>
              <a:rPr lang="hu-HU" sz="32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Tömeg</a:t>
            </a:r>
            <a:r>
              <a:rPr lang="hu-HU" sz="3200" dirty="0" smtClean="0"/>
              <a:t> (könnyű, nehéz)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81407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26724" y="354676"/>
            <a:ext cx="10590213" cy="739833"/>
          </a:xfrm>
        </p:spPr>
        <p:txBody>
          <a:bodyPr>
            <a:normAutofit/>
          </a:bodyPr>
          <a:lstStyle/>
          <a:p>
            <a:r>
              <a:rPr lang="hu-HU" sz="4000" dirty="0" smtClean="0">
                <a:solidFill>
                  <a:srgbClr val="92D050"/>
                </a:solidFill>
              </a:rPr>
              <a:t>Az anyagok </a:t>
            </a:r>
            <a:r>
              <a:rPr lang="hu-HU" sz="4000" u="sng" dirty="0" smtClean="0">
                <a:solidFill>
                  <a:srgbClr val="00B050"/>
                </a:solidFill>
              </a:rPr>
              <a:t>mérhető</a:t>
            </a:r>
            <a:r>
              <a:rPr lang="hu-HU" sz="4000" dirty="0" smtClean="0">
                <a:solidFill>
                  <a:srgbClr val="92D050"/>
                </a:solidFill>
              </a:rPr>
              <a:t> tulajdonságai</a:t>
            </a:r>
            <a:endParaRPr lang="hu-HU" sz="4000" dirty="0">
              <a:solidFill>
                <a:srgbClr val="92D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89710" y="1903614"/>
            <a:ext cx="8977744" cy="4954386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</a:t>
            </a:r>
            <a:r>
              <a:rPr lang="hu-HU" sz="24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hu-HU" sz="2400" u="sng" dirty="0" smtClean="0">
                <a:solidFill>
                  <a:srgbClr val="92D050"/>
                </a:solidFill>
              </a:rPr>
              <a:t> </a:t>
            </a:r>
            <a:r>
              <a:rPr lang="hu-HU" sz="2800" u="sng" dirty="0" smtClean="0">
                <a:solidFill>
                  <a:srgbClr val="00B050"/>
                </a:solidFill>
              </a:rPr>
              <a:t>Hosszúság</a:t>
            </a:r>
            <a:r>
              <a:rPr lang="hu-HU" sz="2400" u="sng" dirty="0" smtClean="0">
                <a:solidFill>
                  <a:srgbClr val="92D050"/>
                </a:solidFill>
              </a:rPr>
              <a:t> </a:t>
            </a:r>
            <a:r>
              <a:rPr lang="hu-HU" dirty="0" smtClean="0"/>
              <a:t>– Milyen hosszú, széles, magas?</a:t>
            </a:r>
          </a:p>
          <a:p>
            <a:pPr lvl="4"/>
            <a:r>
              <a:rPr lang="hu-HU" sz="2000" dirty="0" smtClean="0"/>
              <a:t>Mértékegységei</a:t>
            </a:r>
            <a:r>
              <a:rPr lang="hu-HU" sz="2000" dirty="0" smtClean="0">
                <a:solidFill>
                  <a:srgbClr val="00B050"/>
                </a:solidFill>
              </a:rPr>
              <a:t>:  méter=m, deciméter=dm, centiméter=cm</a:t>
            </a:r>
            <a:endParaRPr lang="hu-HU" dirty="0" smtClean="0">
              <a:solidFill>
                <a:srgbClr val="00B050"/>
              </a:solidFill>
            </a:endParaRPr>
          </a:p>
          <a:p>
            <a:endParaRPr lang="hu-HU" dirty="0"/>
          </a:p>
          <a:p>
            <a:r>
              <a:rPr lang="hu-HU" sz="2400" dirty="0" smtClean="0"/>
              <a:t>B</a:t>
            </a:r>
            <a:r>
              <a:rPr lang="hu-HU" sz="2800" dirty="0" smtClean="0"/>
              <a:t>) </a:t>
            </a:r>
            <a:r>
              <a:rPr lang="hu-HU" sz="2800" u="sng" dirty="0" smtClean="0">
                <a:solidFill>
                  <a:srgbClr val="00B050"/>
                </a:solidFill>
              </a:rPr>
              <a:t>Tömeg</a:t>
            </a:r>
            <a:r>
              <a:rPr lang="hu-HU" sz="2800" dirty="0" smtClean="0"/>
              <a:t> </a:t>
            </a:r>
            <a:r>
              <a:rPr lang="hu-HU" dirty="0" smtClean="0"/>
              <a:t>– Milyen könnyű, nehéz?</a:t>
            </a:r>
          </a:p>
          <a:p>
            <a:pPr lvl="3"/>
            <a:r>
              <a:rPr lang="hu-HU" sz="2000" dirty="0" smtClean="0"/>
              <a:t>Mértékegységei</a:t>
            </a:r>
            <a:r>
              <a:rPr lang="hu-HU" sz="2000" dirty="0" smtClean="0">
                <a:solidFill>
                  <a:srgbClr val="00B050"/>
                </a:solidFill>
              </a:rPr>
              <a:t>: kilogramm=kg, dekagramm=dkg, gramm=g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</a:t>
            </a:r>
            <a:r>
              <a:rPr lang="hu-H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hu-HU" sz="2800" dirty="0" smtClean="0">
                <a:solidFill>
                  <a:srgbClr val="92D050"/>
                </a:solidFill>
              </a:rPr>
              <a:t> </a:t>
            </a:r>
            <a:r>
              <a:rPr lang="hu-HU" sz="2800" u="sng" dirty="0" smtClean="0">
                <a:solidFill>
                  <a:srgbClr val="00B050"/>
                </a:solidFill>
              </a:rPr>
              <a:t>Űrtartalom</a:t>
            </a:r>
            <a:r>
              <a:rPr lang="hu-HU" sz="2800" dirty="0" smtClean="0"/>
              <a:t> </a:t>
            </a:r>
            <a:r>
              <a:rPr lang="hu-HU" dirty="0" smtClean="0"/>
              <a:t>– Mennyi fér egy üvegbe, edénybe?</a:t>
            </a:r>
          </a:p>
          <a:p>
            <a:pPr lvl="3"/>
            <a:r>
              <a:rPr lang="hu-HU" sz="2000" dirty="0" smtClean="0"/>
              <a:t>Mértékegységei</a:t>
            </a:r>
            <a:r>
              <a:rPr lang="hu-HU" sz="2000" dirty="0" smtClean="0">
                <a:solidFill>
                  <a:srgbClr val="00B050"/>
                </a:solidFill>
              </a:rPr>
              <a:t>: liter=l, deciliter=dl</a:t>
            </a:r>
            <a:endParaRPr lang="hu-HU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04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26917" y="424605"/>
            <a:ext cx="8911687" cy="1462384"/>
          </a:xfrm>
        </p:spPr>
        <p:txBody>
          <a:bodyPr/>
          <a:lstStyle/>
          <a:p>
            <a:r>
              <a:rPr lang="hu-HU" u="sng" dirty="0" err="1" smtClean="0">
                <a:solidFill>
                  <a:schemeClr val="accent6">
                    <a:lumMod val="75000"/>
                  </a:schemeClr>
                </a:solidFill>
              </a:rPr>
              <a:t>Újrahasznosítható</a:t>
            </a:r>
            <a:r>
              <a:rPr lang="hu-HU" u="sng" dirty="0" smtClean="0">
                <a:solidFill>
                  <a:schemeClr val="accent6">
                    <a:lumMod val="75000"/>
                  </a:schemeClr>
                </a:solidFill>
              </a:rPr>
              <a:t> anyagok</a:t>
            </a:r>
            <a:endParaRPr lang="hu-HU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011680"/>
            <a:ext cx="8915400" cy="4290239"/>
          </a:xfrm>
        </p:spPr>
        <p:txBody>
          <a:bodyPr>
            <a:normAutofit lnSpcReduction="10000"/>
          </a:bodyPr>
          <a:lstStyle/>
          <a:p>
            <a:r>
              <a:rPr lang="hu-HU" sz="3200" dirty="0" smtClean="0">
                <a:solidFill>
                  <a:schemeClr val="accent6"/>
                </a:solidFill>
              </a:rPr>
              <a:t>- fémek</a:t>
            </a:r>
          </a:p>
          <a:p>
            <a:r>
              <a:rPr lang="hu-HU" sz="3200" dirty="0" smtClean="0">
                <a:solidFill>
                  <a:schemeClr val="accent6"/>
                </a:solidFill>
              </a:rPr>
              <a:t>- papír</a:t>
            </a:r>
          </a:p>
          <a:p>
            <a:r>
              <a:rPr lang="hu-HU" sz="3200" dirty="0" smtClean="0">
                <a:solidFill>
                  <a:schemeClr val="accent6"/>
                </a:solidFill>
              </a:rPr>
              <a:t>- műanyag</a:t>
            </a:r>
          </a:p>
          <a:p>
            <a:r>
              <a:rPr lang="hu-HU" sz="3200" dirty="0" smtClean="0">
                <a:solidFill>
                  <a:schemeClr val="accent6"/>
                </a:solidFill>
              </a:rPr>
              <a:t>-üveg</a:t>
            </a:r>
          </a:p>
          <a:p>
            <a:r>
              <a:rPr lang="hu-HU" sz="3200" dirty="0" smtClean="0">
                <a:solidFill>
                  <a:schemeClr val="accent6"/>
                </a:solidFill>
              </a:rPr>
              <a:t>-növényi hulladék</a:t>
            </a:r>
          </a:p>
          <a:p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sz="3000" dirty="0" smtClean="0">
                <a:solidFill>
                  <a:srgbClr val="FF0000"/>
                </a:solidFill>
              </a:rPr>
              <a:t>       Ezeket szétválogatva </a:t>
            </a:r>
            <a:r>
              <a:rPr lang="hu-HU" sz="3000" dirty="0" err="1" smtClean="0">
                <a:solidFill>
                  <a:srgbClr val="FF0000"/>
                </a:solidFill>
              </a:rPr>
              <a:t>gyűjtsd</a:t>
            </a:r>
            <a:r>
              <a:rPr lang="hu-HU" sz="3000" dirty="0" smtClean="0">
                <a:solidFill>
                  <a:srgbClr val="FF0000"/>
                </a:solidFill>
              </a:rPr>
              <a:t>!</a:t>
            </a:r>
            <a:endParaRPr lang="hu-HU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077869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167</TotalTime>
  <Words>111</Words>
  <Application>Microsoft Office PowerPoint</Application>
  <PresentationFormat>Szélesvásznú</PresentationFormat>
  <Paragraphs>27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Szálak</vt:lpstr>
      <vt:lpstr>Az anyagok érzékelhető tulajdonságai</vt:lpstr>
      <vt:lpstr>Az anyagok mérhető tulajdonságai</vt:lpstr>
      <vt:lpstr>Újrahasznosítható anyagok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anyagok érzékelhető tulajdonságai</dc:title>
  <dc:creator>Azure</dc:creator>
  <cp:lastModifiedBy>Azure</cp:lastModifiedBy>
  <cp:revision>16</cp:revision>
  <dcterms:created xsi:type="dcterms:W3CDTF">2020-04-21T09:20:00Z</dcterms:created>
  <dcterms:modified xsi:type="dcterms:W3CDTF">2020-04-21T12:07:55Z</dcterms:modified>
</cp:coreProperties>
</file>