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58" r:id="rId4"/>
    <p:sldId id="259" r:id="rId5"/>
    <p:sldId id="260" r:id="rId6"/>
    <p:sldId id="264" r:id="rId7"/>
    <p:sldId id="265" r:id="rId8"/>
    <p:sldId id="261" r:id="rId9"/>
    <p:sldId id="262" r:id="rId10"/>
    <p:sldId id="263" r:id="rId11"/>
  </p:sldIdLst>
  <p:sldSz cx="9144000" cy="6858000" type="screen4x3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FF99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2652" autoAdjust="0"/>
  </p:normalViewPr>
  <p:slideViewPr>
    <p:cSldViewPr>
      <p:cViewPr varScale="1">
        <p:scale>
          <a:sx n="67" d="100"/>
          <a:sy n="67" d="100"/>
        </p:scale>
        <p:origin x="-1464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Lekerekített téglalap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Lekerekített téglalap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Cím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20" name="Alcím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hu-HU" smtClean="0"/>
              <a:t>Alcím mintájának szerkesztése</a:t>
            </a:r>
            <a:endParaRPr kumimoji="0" lang="en-US"/>
          </a:p>
        </p:txBody>
      </p:sp>
      <p:sp>
        <p:nvSpPr>
          <p:cNvPr id="19" name="Dátum helye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A396004-8563-4FDE-A4D7-A457F2AEFAD5}" type="datetimeFigureOut">
              <a:rPr lang="hu-HU" smtClean="0"/>
              <a:pPr/>
              <a:t>2020.03.15.</a:t>
            </a:fld>
            <a:endParaRPr lang="hu-HU"/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hu-HU"/>
          </a:p>
        </p:txBody>
      </p:sp>
      <p:sp>
        <p:nvSpPr>
          <p:cNvPr id="11" name="Dia számának helye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3F15E6C-473F-4149-98E7-13C193661833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A396004-8563-4FDE-A4D7-A457F2AEFAD5}" type="datetimeFigureOut">
              <a:rPr lang="hu-HU" smtClean="0"/>
              <a:pPr/>
              <a:t>2020.03.15.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3F15E6C-473F-4149-98E7-13C193661833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A396004-8563-4FDE-A4D7-A457F2AEFAD5}" type="datetimeFigureOut">
              <a:rPr lang="hu-HU" smtClean="0"/>
              <a:pPr/>
              <a:t>2020.03.15.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3F15E6C-473F-4149-98E7-13C193661833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A396004-8563-4FDE-A4D7-A457F2AEFAD5}" type="datetimeFigureOut">
              <a:rPr lang="hu-HU" smtClean="0"/>
              <a:pPr/>
              <a:t>2020.03.15.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3F15E6C-473F-4149-98E7-13C193661833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Lekerekített téglalap 13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Lekerekített téglalap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hu-HU" smtClean="0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A396004-8563-4FDE-A4D7-A457F2AEFAD5}" type="datetimeFigureOut">
              <a:rPr lang="hu-HU" smtClean="0"/>
              <a:pPr/>
              <a:t>2020.03.15.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3F15E6C-473F-4149-98E7-13C193661833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A396004-8563-4FDE-A4D7-A457F2AEFAD5}" type="datetimeFigureOut">
              <a:rPr lang="hu-HU" smtClean="0"/>
              <a:pPr/>
              <a:t>2020.03.15.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3F15E6C-473F-4149-98E7-13C193661833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hu-HU" smtClean="0"/>
              <a:t>Mintaszöveg szerkesztése</a:t>
            </a:r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hu-HU" smtClean="0"/>
              <a:t>Mintaszöveg szerkesztése</a:t>
            </a:r>
          </a:p>
        </p:txBody>
      </p:sp>
      <p:sp>
        <p:nvSpPr>
          <p:cNvPr id="5" name="Tartalom helye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A396004-8563-4FDE-A4D7-A457F2AEFAD5}" type="datetimeFigureOut">
              <a:rPr lang="hu-HU" smtClean="0"/>
              <a:pPr/>
              <a:t>2020.03.15.</a:t>
            </a:fld>
            <a:endParaRPr lang="hu-HU"/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hu-HU"/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3F15E6C-473F-4149-98E7-13C193661833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A396004-8563-4FDE-A4D7-A457F2AEFAD5}" type="datetimeFigureOut">
              <a:rPr lang="hu-HU" smtClean="0"/>
              <a:pPr/>
              <a:t>2020.03.15.</a:t>
            </a:fld>
            <a:endParaRPr lang="hu-HU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3F15E6C-473F-4149-98E7-13C193661833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Lekerekített téglalap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A396004-8563-4FDE-A4D7-A457F2AEFAD5}" type="datetimeFigureOut">
              <a:rPr lang="hu-HU" smtClean="0"/>
              <a:pPr/>
              <a:t>2020.03.15.</a:t>
            </a:fld>
            <a:endParaRPr lang="hu-HU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3F15E6C-473F-4149-98E7-13C193661833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3" name="Szöveg helye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  <p:sp>
        <p:nvSpPr>
          <p:cNvPr id="4" name="Tartalom helye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A396004-8563-4FDE-A4D7-A457F2AEFAD5}" type="datetimeFigureOut">
              <a:rPr lang="hu-HU" smtClean="0"/>
              <a:pPr/>
              <a:t>2020.03.15.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3F15E6C-473F-4149-98E7-13C193661833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Lekerekített téglalap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Egy sarkán kerekített téglalap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A396004-8563-4FDE-A4D7-A457F2AEFAD5}" type="datetimeFigureOut">
              <a:rPr lang="hu-HU" smtClean="0"/>
              <a:pPr/>
              <a:t>2020.03.15.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3F15E6C-473F-4149-98E7-13C193661833}" type="slidenum">
              <a:rPr lang="hu-HU" smtClean="0"/>
              <a:pPr/>
              <a:t>‹#›</a:t>
            </a:fld>
            <a:endParaRPr lang="hu-HU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hu-HU" smtClean="0"/>
              <a:t>Kép beszúrásához kattintson az ikonra</a:t>
            </a:r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Lekerekített téglalap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Lekerekített téglalap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3" name="Cím helye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4" name="Szöveg helye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extLst/>
          </a:lstStyle>
          <a:p>
            <a:pPr lvl="0" eaLnBrk="1" latinLnBrk="0" hangingPunct="1"/>
            <a:r>
              <a:rPr kumimoji="0" lang="hu-HU" smtClean="0"/>
              <a:t>Mintaszöveg szerkesztése</a:t>
            </a:r>
          </a:p>
          <a:p>
            <a:pPr lvl="1" eaLnBrk="1" latinLnBrk="0" hangingPunct="1"/>
            <a:r>
              <a:rPr kumimoji="0" lang="hu-HU" smtClean="0"/>
              <a:t>Második szint</a:t>
            </a:r>
          </a:p>
          <a:p>
            <a:pPr lvl="2" eaLnBrk="1" latinLnBrk="0" hangingPunct="1"/>
            <a:r>
              <a:rPr kumimoji="0" lang="hu-HU" smtClean="0"/>
              <a:t>Harmadik szint</a:t>
            </a:r>
          </a:p>
          <a:p>
            <a:pPr lvl="3" eaLnBrk="1" latinLnBrk="0" hangingPunct="1"/>
            <a:r>
              <a:rPr kumimoji="0" lang="hu-HU" smtClean="0"/>
              <a:t>Negyedik szint</a:t>
            </a:r>
          </a:p>
          <a:p>
            <a:pPr lvl="4" eaLnBrk="1" latinLnBrk="0" hangingPunct="1"/>
            <a:r>
              <a:rPr kumimoji="0" lang="hu-HU" smtClean="0"/>
              <a:t>Ötödik szint</a:t>
            </a:r>
            <a:endParaRPr kumimoji="0" lang="en-US"/>
          </a:p>
        </p:txBody>
      </p:sp>
      <p:sp>
        <p:nvSpPr>
          <p:cNvPr id="25" name="Dátum helye 24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AA396004-8563-4FDE-A4D7-A457F2AEFAD5}" type="datetimeFigureOut">
              <a:rPr lang="hu-HU" smtClean="0"/>
              <a:pPr/>
              <a:t>2020.03.15.</a:t>
            </a:fld>
            <a:endParaRPr lang="hu-HU"/>
          </a:p>
        </p:txBody>
      </p:sp>
      <p:sp>
        <p:nvSpPr>
          <p:cNvPr id="18" name="Élőláb helye 17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A3F15E6C-473F-4149-98E7-13C193661833}" type="slidenum">
              <a:rPr lang="hu-HU" smtClean="0"/>
              <a:pPr/>
              <a:t>‹#›</a:t>
            </a:fld>
            <a:endParaRPr lang="hu-H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Iz-fVn2GVuQ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hyperlink" Target="https://www.youtube.com/watch?v=vMq3MCI9tLE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ép 3" descr="kokárda.jpg"/>
          <p:cNvPicPr>
            <a:picLocks noChangeAspect="1"/>
          </p:cNvPicPr>
          <p:nvPr/>
        </p:nvPicPr>
        <p:blipFill>
          <a:blip r:embed="rId2" cstate="print"/>
          <a:srcRect l="4481" t="4411" r="5893" b="12039"/>
          <a:stretch>
            <a:fillRect/>
          </a:stretch>
        </p:blipFill>
        <p:spPr>
          <a:xfrm>
            <a:off x="5796136" y="3645024"/>
            <a:ext cx="2880320" cy="2808312"/>
          </a:xfrm>
          <a:prstGeom prst="rect">
            <a:avLst/>
          </a:prstGeom>
        </p:spPr>
      </p:pic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685800" y="620689"/>
            <a:ext cx="7772400" cy="1872207"/>
          </a:xfrm>
        </p:spPr>
        <p:txBody>
          <a:bodyPr>
            <a:normAutofit fontScale="90000"/>
          </a:bodyPr>
          <a:lstStyle/>
          <a:p>
            <a:r>
              <a:rPr lang="hu-HU" sz="6000" b="1" dirty="0" smtClean="0"/>
              <a:t>1848-as katonadalok</a:t>
            </a:r>
            <a:endParaRPr lang="hu-HU" sz="6000" b="1" dirty="0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371600" y="2564904"/>
            <a:ext cx="6400800" cy="936104"/>
          </a:xfrm>
        </p:spPr>
        <p:txBody>
          <a:bodyPr>
            <a:normAutofit fontScale="92500"/>
          </a:bodyPr>
          <a:lstStyle/>
          <a:p>
            <a:r>
              <a:rPr lang="hu-HU" sz="5400" i="1" dirty="0" smtClean="0">
                <a:solidFill>
                  <a:schemeClr val="tx1"/>
                </a:solidFill>
              </a:rPr>
              <a:t>KLAPKA - INDULÓ</a:t>
            </a:r>
            <a:endParaRPr lang="hu-HU" sz="5400" i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502920" y="1196752"/>
            <a:ext cx="8183880" cy="1944216"/>
          </a:xfrm>
        </p:spPr>
        <p:txBody>
          <a:bodyPr/>
          <a:lstStyle/>
          <a:p>
            <a:pPr algn="ctr"/>
            <a:r>
              <a:rPr lang="hu-HU" dirty="0" smtClean="0">
                <a:solidFill>
                  <a:srgbClr val="FF0000"/>
                </a:solidFill>
              </a:rPr>
              <a:t>KÖSZÖNÖM A FIGYELMET!</a:t>
            </a:r>
            <a:endParaRPr lang="hu-HU" dirty="0">
              <a:solidFill>
                <a:srgbClr val="FF0000"/>
              </a:solidFill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810416"/>
          </a:xfrm>
        </p:spPr>
        <p:txBody>
          <a:bodyPr/>
          <a:lstStyle/>
          <a:p>
            <a:pPr>
              <a:buNone/>
            </a:pPr>
            <a:endParaRPr lang="hu-HU" dirty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502920" y="404664"/>
            <a:ext cx="8183880" cy="1368152"/>
          </a:xfrm>
        </p:spPr>
        <p:txBody>
          <a:bodyPr>
            <a:normAutofit/>
          </a:bodyPr>
          <a:lstStyle/>
          <a:p>
            <a:r>
              <a:rPr lang="hu-HU" b="1" i="1" dirty="0" smtClean="0">
                <a:solidFill>
                  <a:srgbClr val="FF0000"/>
                </a:solidFill>
              </a:rPr>
              <a:t>Sziasztok!</a:t>
            </a:r>
            <a:endParaRPr lang="hu-HU" b="1" i="1" dirty="0">
              <a:solidFill>
                <a:srgbClr val="FF0000"/>
              </a:solidFill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502920" y="2132856"/>
            <a:ext cx="8183880" cy="3744416"/>
          </a:xfrm>
        </p:spPr>
        <p:txBody>
          <a:bodyPr>
            <a:normAutofit/>
          </a:bodyPr>
          <a:lstStyle/>
          <a:p>
            <a:r>
              <a:rPr lang="hu-HU" dirty="0" smtClean="0"/>
              <a:t>Új rendszerünkben első alkalommal az 1848 – 49 – es szabadságharc időszakáról mesélek.</a:t>
            </a:r>
          </a:p>
          <a:p>
            <a:r>
              <a:rPr lang="hu-HU" dirty="0" smtClean="0"/>
              <a:t>Ehhez az időszakhoz sok ma is ismert, énekelt dallamot köthet a zenetudomány.</a:t>
            </a:r>
          </a:p>
        </p:txBody>
      </p:sp>
    </p:spTree>
  </p:cSld>
  <p:clrMapOvr>
    <a:masterClrMapping/>
  </p:clrMapOvr>
  <p:transition spd="slow">
    <p:cut thruBlk="1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b="1" i="1" dirty="0" smtClean="0">
                <a:solidFill>
                  <a:srgbClr val="FF0000"/>
                </a:solidFill>
              </a:rPr>
              <a:t>Miből is tevődnek össze ezek a dalok?</a:t>
            </a:r>
          </a:p>
          <a:p>
            <a:endParaRPr lang="hu-HU" b="1" i="1" dirty="0" smtClean="0">
              <a:solidFill>
                <a:srgbClr val="FF0000"/>
              </a:solidFill>
            </a:endParaRPr>
          </a:p>
          <a:p>
            <a:r>
              <a:rPr lang="hu-HU" dirty="0" smtClean="0"/>
              <a:t> a Rákóczi – szabadságharc nótáiból</a:t>
            </a:r>
          </a:p>
          <a:p>
            <a:endParaRPr lang="hu-HU" dirty="0" smtClean="0"/>
          </a:p>
          <a:p>
            <a:r>
              <a:rPr lang="hu-HU" dirty="0" smtClean="0"/>
              <a:t> Kossuth – nótákból</a:t>
            </a:r>
          </a:p>
          <a:p>
            <a:endParaRPr lang="hu-HU" dirty="0" smtClean="0"/>
          </a:p>
          <a:p>
            <a:r>
              <a:rPr lang="hu-HU" dirty="0" smtClean="0"/>
              <a:t>1849 utáni bujdosó énekekből</a:t>
            </a:r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502920" y="692696"/>
            <a:ext cx="8183880" cy="2520280"/>
          </a:xfrm>
        </p:spPr>
        <p:txBody>
          <a:bodyPr>
            <a:noAutofit/>
          </a:bodyPr>
          <a:lstStyle/>
          <a:p>
            <a:pPr algn="ctr"/>
            <a:r>
              <a:rPr lang="hu-HU" sz="4000" i="1" dirty="0" smtClean="0">
                <a:latin typeface="Calibri" pitchFamily="34" charset="0"/>
              </a:rPr>
              <a:t>KOMÁROM VÉDŐINEK ÉS</a:t>
            </a:r>
            <a:br>
              <a:rPr lang="hu-HU" sz="4000" i="1" dirty="0" smtClean="0">
                <a:latin typeface="Calibri" pitchFamily="34" charset="0"/>
              </a:rPr>
            </a:br>
            <a:r>
              <a:rPr lang="hu-HU" sz="4000" i="1" dirty="0" smtClean="0">
                <a:latin typeface="Calibri" pitchFamily="34" charset="0"/>
              </a:rPr>
              <a:t> KLAPKA GYÖRGYNEK ÁLLÍT EMLÉKET A KÖVETKEZŐ OLDALON TALÁLHATÓ DAL</a:t>
            </a:r>
            <a:endParaRPr lang="hu-HU" sz="4000" i="1" dirty="0">
              <a:latin typeface="Calibri" pitchFamily="34" charset="0"/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502920" y="3861048"/>
            <a:ext cx="8183880" cy="1944216"/>
          </a:xfrm>
        </p:spPr>
        <p:txBody>
          <a:bodyPr>
            <a:normAutofit/>
          </a:bodyPr>
          <a:lstStyle/>
          <a:p>
            <a:pPr algn="ctr">
              <a:buFont typeface="Wingdings" pitchFamily="2" charset="2"/>
              <a:buChar char="§"/>
            </a:pPr>
            <a:r>
              <a:rPr lang="hu-HU" dirty="0" smtClean="0"/>
              <a:t>Hallgasd meg többször, majd próbáld te is énekelni!</a:t>
            </a:r>
            <a:r>
              <a:rPr lang="hu-HU" dirty="0" smtClean="0">
                <a:hlinkClick r:id="rId2"/>
              </a:rPr>
              <a:t> https://www.youtube.com/watch?v=Iz-fVn2GVuQ</a:t>
            </a:r>
            <a:endParaRPr lang="hu-HU" dirty="0" smtClean="0"/>
          </a:p>
          <a:p>
            <a:pPr algn="ctr">
              <a:buFont typeface="Wingdings" pitchFamily="2" charset="2"/>
              <a:buChar char="§"/>
            </a:pPr>
            <a:endParaRPr lang="hu-HU" dirty="0" smtClean="0"/>
          </a:p>
          <a:p>
            <a:pPr algn="ctr">
              <a:buFont typeface="Wingdings" pitchFamily="2" charset="2"/>
              <a:buChar char="§"/>
            </a:pPr>
            <a:endParaRPr lang="hu-HU" dirty="0"/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502920" y="476672"/>
            <a:ext cx="8183880" cy="648072"/>
          </a:xfrm>
        </p:spPr>
        <p:txBody>
          <a:bodyPr>
            <a:noAutofit/>
          </a:bodyPr>
          <a:lstStyle/>
          <a:p>
            <a:pPr algn="ctr"/>
            <a:r>
              <a:rPr lang="hu-HU" sz="4400" dirty="0" smtClean="0">
                <a:solidFill>
                  <a:srgbClr val="FF0000"/>
                </a:solidFill>
                <a:latin typeface="Calibri" pitchFamily="34" charset="0"/>
              </a:rPr>
              <a:t>KLAPKA - INDULÓ</a:t>
            </a:r>
            <a:endParaRPr lang="hu-HU" sz="4400" dirty="0">
              <a:solidFill>
                <a:srgbClr val="FF0000"/>
              </a:solidFill>
              <a:latin typeface="Calibri" pitchFamily="34" charset="0"/>
            </a:endParaRPr>
          </a:p>
        </p:txBody>
      </p:sp>
      <p:pic>
        <p:nvPicPr>
          <p:cNvPr id="4" name="Tartalom helye 3" descr="IMG_20200314_151516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l="6452" t="2280" r="3217" b="4826"/>
          <a:stretch>
            <a:fillRect/>
          </a:stretch>
        </p:blipFill>
        <p:spPr>
          <a:xfrm rot="5400000">
            <a:off x="2303748" y="152636"/>
            <a:ext cx="4824536" cy="66247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502920" y="476672"/>
            <a:ext cx="8183880" cy="1080120"/>
          </a:xfrm>
        </p:spPr>
        <p:txBody>
          <a:bodyPr>
            <a:noAutofit/>
          </a:bodyPr>
          <a:lstStyle/>
          <a:p>
            <a:pPr algn="ctr"/>
            <a:r>
              <a:rPr lang="hu-HU" sz="2400" dirty="0" smtClean="0">
                <a:solidFill>
                  <a:srgbClr val="FF0000"/>
                </a:solidFill>
                <a:latin typeface="Calibri" pitchFamily="34" charset="0"/>
              </a:rPr>
              <a:t>Az indulókra mindig a FESZES RITMUS jellemző.</a:t>
            </a:r>
            <a:br>
              <a:rPr lang="hu-HU" sz="2400" dirty="0" smtClean="0">
                <a:solidFill>
                  <a:srgbClr val="FF0000"/>
                </a:solidFill>
                <a:latin typeface="Calibri" pitchFamily="34" charset="0"/>
              </a:rPr>
            </a:br>
            <a:r>
              <a:rPr lang="hu-HU" sz="2400" dirty="0" smtClean="0">
                <a:solidFill>
                  <a:srgbClr val="FF0000"/>
                </a:solidFill>
                <a:latin typeface="Calibri" pitchFamily="34" charset="0"/>
              </a:rPr>
              <a:t>Hasonlítsuk össze a dal sorainak ritmusát! </a:t>
            </a:r>
            <a:br>
              <a:rPr lang="hu-HU" sz="2400" dirty="0" smtClean="0">
                <a:solidFill>
                  <a:srgbClr val="FF0000"/>
                </a:solidFill>
                <a:latin typeface="Calibri" pitchFamily="34" charset="0"/>
              </a:rPr>
            </a:br>
            <a:r>
              <a:rPr lang="hu-HU" sz="2400" dirty="0" smtClean="0">
                <a:solidFill>
                  <a:srgbClr val="FF0000"/>
                </a:solidFill>
                <a:latin typeface="Calibri" pitchFamily="34" charset="0"/>
              </a:rPr>
              <a:t>Arra figyelj, melyik sor melyikhez hasonlít!</a:t>
            </a:r>
            <a:endParaRPr lang="hu-HU" sz="2400" dirty="0">
              <a:solidFill>
                <a:srgbClr val="FF0000"/>
              </a:solidFill>
              <a:latin typeface="Calibri" pitchFamily="34" charset="0"/>
            </a:endParaRPr>
          </a:p>
        </p:txBody>
      </p:sp>
      <p:pic>
        <p:nvPicPr>
          <p:cNvPr id="4" name="Tartalom helye 3" descr="IMG_20200314_151516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l="11270" t="14603" r="22488" b="11461"/>
          <a:stretch>
            <a:fillRect/>
          </a:stretch>
        </p:blipFill>
        <p:spPr>
          <a:xfrm rot="5400000">
            <a:off x="2591779" y="872717"/>
            <a:ext cx="3960441" cy="56166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502920" y="404664"/>
            <a:ext cx="8183880" cy="1008112"/>
          </a:xfrm>
        </p:spPr>
        <p:txBody>
          <a:bodyPr>
            <a:normAutofit fontScale="90000"/>
          </a:bodyPr>
          <a:lstStyle/>
          <a:p>
            <a:r>
              <a:rPr lang="hu-HU" dirty="0" smtClean="0">
                <a:solidFill>
                  <a:srgbClr val="FF0000"/>
                </a:solidFill>
                <a:latin typeface="Calibri" pitchFamily="34" charset="0"/>
              </a:rPr>
              <a:t>Most keress szinkópákat a dalban! Tudod, ez a „ TI-TÁ-TI” ritmusképlet. </a:t>
            </a:r>
            <a:endParaRPr lang="hu-HU" dirty="0">
              <a:solidFill>
                <a:srgbClr val="FF0000"/>
              </a:solidFill>
              <a:latin typeface="Calibri" pitchFamily="34" charset="0"/>
            </a:endParaRPr>
          </a:p>
        </p:txBody>
      </p:sp>
      <p:pic>
        <p:nvPicPr>
          <p:cNvPr id="4" name="Tartalom helye 3" descr="IMG_20200314_151516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l="10685" t="12602" r="21579" b="9413"/>
          <a:stretch>
            <a:fillRect/>
          </a:stretch>
        </p:blipFill>
        <p:spPr>
          <a:xfrm rot="5400000">
            <a:off x="2591780" y="872716"/>
            <a:ext cx="3960438" cy="561662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502920" y="476672"/>
            <a:ext cx="8183880" cy="2016224"/>
          </a:xfrm>
        </p:spPr>
        <p:txBody>
          <a:bodyPr>
            <a:noAutofit/>
          </a:bodyPr>
          <a:lstStyle/>
          <a:p>
            <a:pPr algn="ctr"/>
            <a:r>
              <a:rPr lang="hu-HU" sz="2400" dirty="0" smtClean="0">
                <a:latin typeface="Calibri" pitchFamily="34" charset="0"/>
              </a:rPr>
              <a:t>Hallgassuk meg EGRESSY BÉNI: KLAPKA – INDULÓ c. művét a BUDAPESTI KONCERT FÚVÓSZENEKAR előadásában.</a:t>
            </a:r>
            <a:br>
              <a:rPr lang="hu-HU" sz="2400" dirty="0" smtClean="0">
                <a:latin typeface="Calibri" pitchFamily="34" charset="0"/>
              </a:rPr>
            </a:br>
            <a:r>
              <a:rPr lang="hu-HU" sz="2400" dirty="0" smtClean="0">
                <a:latin typeface="Calibri" pitchFamily="34" charset="0"/>
              </a:rPr>
              <a:t/>
            </a:r>
            <a:br>
              <a:rPr lang="hu-HU" sz="2400" dirty="0" smtClean="0">
                <a:latin typeface="Calibri" pitchFamily="34" charset="0"/>
              </a:rPr>
            </a:br>
            <a:r>
              <a:rPr lang="hu-HU" sz="2400" dirty="0" smtClean="0">
                <a:latin typeface="Calibri" pitchFamily="34" charset="0"/>
              </a:rPr>
              <a:t>Keresd benne az ismert „Föl, </a:t>
            </a:r>
            <a:r>
              <a:rPr lang="hu-HU" sz="2400" dirty="0" err="1" smtClean="0">
                <a:latin typeface="Calibri" pitchFamily="34" charset="0"/>
              </a:rPr>
              <a:t>föl</a:t>
            </a:r>
            <a:r>
              <a:rPr lang="hu-HU" sz="2400" dirty="0" smtClean="0">
                <a:latin typeface="Calibri" pitchFamily="34" charset="0"/>
              </a:rPr>
              <a:t>, vitézek…” - dallamát!</a:t>
            </a:r>
            <a:br>
              <a:rPr lang="hu-HU" sz="2400" dirty="0" smtClean="0">
                <a:latin typeface="Calibri" pitchFamily="34" charset="0"/>
              </a:rPr>
            </a:br>
            <a:r>
              <a:rPr lang="hu-HU" sz="2400" dirty="0" smtClean="0">
                <a:latin typeface="Calibri" pitchFamily="34" charset="0"/>
                <a:hlinkClick r:id="rId2"/>
              </a:rPr>
              <a:t>https://www.youtube.com/watch?v=vMq3MCI9tLE</a:t>
            </a:r>
            <a:endParaRPr lang="hu-HU" sz="2400" dirty="0">
              <a:latin typeface="Calibri" pitchFamily="34" charset="0"/>
            </a:endParaRPr>
          </a:p>
        </p:txBody>
      </p:sp>
      <p:pic>
        <p:nvPicPr>
          <p:cNvPr id="4" name="Tartalom helye 3" descr="1848 Petőfiék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rcRect t="4334"/>
          <a:stretch>
            <a:fillRect/>
          </a:stretch>
        </p:blipFill>
        <p:spPr>
          <a:xfrm>
            <a:off x="2238144" y="2708920"/>
            <a:ext cx="4713749" cy="3168005"/>
          </a:xfrm>
        </p:spPr>
      </p:pic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11560" y="548680"/>
            <a:ext cx="8183880" cy="1051560"/>
          </a:xfrm>
        </p:spPr>
        <p:txBody>
          <a:bodyPr/>
          <a:lstStyle/>
          <a:p>
            <a:pPr algn="ctr"/>
            <a:r>
              <a:rPr lang="hu-HU" dirty="0" smtClean="0"/>
              <a:t>FELADATOK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539552" y="1700808"/>
            <a:ext cx="8090096" cy="720080"/>
          </a:xfrm>
        </p:spPr>
        <p:txBody>
          <a:bodyPr>
            <a:normAutofit/>
          </a:bodyPr>
          <a:lstStyle/>
          <a:p>
            <a:pPr marL="514350" indent="-514350" algn="ctr">
              <a:buNone/>
            </a:pPr>
            <a:r>
              <a:rPr lang="hu-HU" dirty="0" smtClean="0"/>
              <a:t>Lásd: kapcsolódó Word dokumentum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539552" y="2708920"/>
            <a:ext cx="8064896" cy="3168352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hu-HU" b="1" u="sng" dirty="0" smtClean="0">
                <a:solidFill>
                  <a:srgbClr val="FF0000"/>
                </a:solidFill>
              </a:rPr>
              <a:t>FONTOS! </a:t>
            </a:r>
          </a:p>
          <a:p>
            <a:pPr algn="just">
              <a:buNone/>
            </a:pPr>
            <a:r>
              <a:rPr lang="hu-HU" dirty="0" smtClean="0"/>
              <a:t>Kérem, hogy a </a:t>
            </a:r>
            <a:r>
              <a:rPr lang="hu-HU" dirty="0" err="1" smtClean="0"/>
              <a:t>PPT-hez</a:t>
            </a:r>
            <a:r>
              <a:rPr lang="hu-HU" dirty="0" smtClean="0"/>
              <a:t> tartozó WORD dokumentum kérdéseire adott válaszaidat a neved és osztályod megjelölésével az iskola honlapján megadott módon </a:t>
            </a:r>
            <a:r>
              <a:rPr lang="hu-HU" dirty="0" smtClean="0"/>
              <a:t>továbbítsd! Értékelést, osztályzatot </a:t>
            </a:r>
            <a:r>
              <a:rPr lang="hu-HU" dirty="0" smtClean="0"/>
              <a:t>a KRÉTA naplóban találsz.</a:t>
            </a: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spektus">
  <a:themeElements>
    <a:clrScheme name="Aspektus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Aspektus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Aspektus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261</TotalTime>
  <Words>159</Words>
  <Application>Microsoft Office PowerPoint</Application>
  <PresentationFormat>Diavetítés a képernyőre (4:3 oldalarány)</PresentationFormat>
  <Paragraphs>23</Paragraphs>
  <Slides>10</Slides>
  <Notes>0</Notes>
  <HiddenSlides>0</HiddenSlides>
  <MMClips>0</MMClips>
  <ScaleCrop>false</ScaleCrop>
  <HeadingPairs>
    <vt:vector size="4" baseType="variant">
      <vt:variant>
        <vt:lpstr>Téma</vt:lpstr>
      </vt:variant>
      <vt:variant>
        <vt:i4>1</vt:i4>
      </vt:variant>
      <vt:variant>
        <vt:lpstr>Diacímek</vt:lpstr>
      </vt:variant>
      <vt:variant>
        <vt:i4>10</vt:i4>
      </vt:variant>
    </vt:vector>
  </HeadingPairs>
  <TitlesOfParts>
    <vt:vector size="11" baseType="lpstr">
      <vt:lpstr>Aspektus</vt:lpstr>
      <vt:lpstr>1848-as katonadalok</vt:lpstr>
      <vt:lpstr>Sziasztok!</vt:lpstr>
      <vt:lpstr>3. dia</vt:lpstr>
      <vt:lpstr>KOMÁROM VÉDŐINEK ÉS  KLAPKA GYÖRGYNEK ÁLLÍT EMLÉKET A KÖVETKEZŐ OLDALON TALÁLHATÓ DAL</vt:lpstr>
      <vt:lpstr>KLAPKA - INDULÓ</vt:lpstr>
      <vt:lpstr>Az indulókra mindig a FESZES RITMUS jellemző. Hasonlítsuk össze a dal sorainak ritmusát!  Arra figyelj, melyik sor melyikhez hasonlít!</vt:lpstr>
      <vt:lpstr>Most keress szinkópákat a dalban! Tudod, ez a „ TI-TÁ-TI” ritmusképlet. </vt:lpstr>
      <vt:lpstr>Hallgassuk meg EGRESSY BÉNI: KLAPKA – INDULÓ c. művét a BUDAPESTI KONCERT FÚVÓSZENEKAR előadásában.  Keresd benne az ismert „Föl, föl, vitézek…” - dallamát! https://www.youtube.com/watch?v=vMq3MCI9tLE</vt:lpstr>
      <vt:lpstr>FELADATOK</vt:lpstr>
      <vt:lpstr>KÖSZÖNÖM A FIGYELMET!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1848-as katonadalok</dc:title>
  <dc:creator>Kántorné Orosz Mária</dc:creator>
  <cp:lastModifiedBy>Kántorné Orosz Mária</cp:lastModifiedBy>
  <cp:revision>59</cp:revision>
  <dcterms:created xsi:type="dcterms:W3CDTF">2020-03-14T13:24:27Z</dcterms:created>
  <dcterms:modified xsi:type="dcterms:W3CDTF">2020-03-15T19:50:00Z</dcterms:modified>
</cp:coreProperties>
</file>